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2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48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3CDC98DB-57B5-4CAF-B9AC-A944076E37FC}" type="datetimeFigureOut">
              <a:rPr lang="en-US" smtClean="0"/>
              <a:pPr/>
              <a:t>1/30/2011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35018334-4E3A-4A1C-B246-05F4BD71889D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85800"/>
            <a:ext cx="7772400" cy="1470025"/>
          </a:xfrm>
        </p:spPr>
        <p:txBody>
          <a:bodyPr/>
          <a:lstStyle/>
          <a:p>
            <a:r>
              <a:rPr lang="en-US" dirty="0" smtClean="0"/>
              <a:t>Chapter 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209800"/>
            <a:ext cx="6705600" cy="2438400"/>
          </a:xfrm>
        </p:spPr>
        <p:txBody>
          <a:bodyPr>
            <a:noAutofit/>
          </a:bodyPr>
          <a:lstStyle/>
          <a:p>
            <a:r>
              <a:rPr lang="en-US" sz="4000" b="1" dirty="0" smtClean="0">
                <a:solidFill>
                  <a:schemeClr val="tx1"/>
                </a:solidFill>
              </a:rPr>
              <a:t>Program Evaluation</a:t>
            </a:r>
          </a:p>
          <a:p>
            <a:r>
              <a:rPr lang="en-US" sz="3200" b="1" dirty="0" smtClean="0">
                <a:solidFill>
                  <a:schemeClr val="tx1"/>
                </a:solidFill>
              </a:rPr>
              <a:t>Alternative Approaches and Practical Guidelines</a:t>
            </a:r>
            <a:endParaRPr lang="en-US" sz="32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Page 36 Question #1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Consider a program in your organization.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If it were to be evaluated, what might be the purpose of the evaluation at this point in time?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Consider the stage of the program and the information needs of different stakeholder groups.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What might be the role of the evaluators in conducting the evaluation? (i.e. facilitator, collaborator, management consultant, social change agent, program planning, etc.)</a:t>
            </a:r>
          </a:p>
          <a:p>
            <a:pPr>
              <a:buNone/>
            </a:pPr>
            <a:r>
              <a:rPr lang="en-US" dirty="0" smtClean="0"/>
              <a:t>(pp. </a:t>
            </a:r>
            <a:r>
              <a:rPr lang="en-US" smtClean="0"/>
              <a:t>16 - 18)</a:t>
            </a:r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Page 35 #2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kind of evaluation do you think is most useful – formative or summative?  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What kind of evaluation would be most useful to you in your work? 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What kind of evaluation would be most useful to your school or school board?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Question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What is Evaluation?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“to determine or fix the value of: to examine and judge”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Authors’ definition: </a:t>
            </a:r>
          </a:p>
          <a:p>
            <a:pPr>
              <a:buNone/>
            </a:pPr>
            <a:r>
              <a:rPr lang="en-US" dirty="0" smtClean="0"/>
              <a:t>“the identification, clarification, and application of defensible criteria to determine an evaluation object’s value (worth or merit) in relation to those criteria” 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(</a:t>
            </a:r>
            <a:r>
              <a:rPr lang="en-US" dirty="0" smtClean="0"/>
              <a:t>p. 7)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What are the characteristics of a “program”?</a:t>
            </a:r>
          </a:p>
          <a:p>
            <a:pPr>
              <a:buNone/>
            </a:pPr>
            <a:endParaRPr lang="en-US" dirty="0"/>
          </a:p>
          <a:p>
            <a:r>
              <a:rPr lang="en-US" dirty="0" smtClean="0"/>
              <a:t>A set of planned systematic activities</a:t>
            </a:r>
          </a:p>
          <a:p>
            <a:r>
              <a:rPr lang="en-US" dirty="0" smtClean="0"/>
              <a:t>Using managed resources</a:t>
            </a:r>
          </a:p>
          <a:p>
            <a:r>
              <a:rPr lang="en-US" dirty="0" smtClean="0"/>
              <a:t>To achieve specified goals</a:t>
            </a:r>
          </a:p>
          <a:p>
            <a:r>
              <a:rPr lang="en-US" dirty="0" smtClean="0"/>
              <a:t>Related to specific needs</a:t>
            </a:r>
          </a:p>
          <a:p>
            <a:r>
              <a:rPr lang="en-US" dirty="0" smtClean="0"/>
              <a:t>Participants are specific individuals or groups</a:t>
            </a:r>
          </a:p>
          <a:p>
            <a:r>
              <a:rPr lang="en-US" dirty="0" smtClean="0"/>
              <a:t>Results in documentable outcomes and impacts</a:t>
            </a:r>
          </a:p>
          <a:p>
            <a:r>
              <a:rPr lang="en-US" dirty="0" smtClean="0"/>
              <a:t>Investigable costs and benefits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What is the definition of a program?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Authors’ definition:</a:t>
            </a:r>
          </a:p>
          <a:p>
            <a:pPr>
              <a:buNone/>
            </a:pPr>
            <a:r>
              <a:rPr lang="en-US" dirty="0" smtClean="0"/>
              <a:t>An ongoing, planned intervention that seeks to achieve some particular outcome(s), in response to some perceived educational, social, or commercial problem”.  (p. 8)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4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dirty="0" smtClean="0"/>
              <a:t>How does Evaluation differ from research?</a:t>
            </a:r>
          </a:p>
          <a:p>
            <a:pPr>
              <a:buNone/>
            </a:pPr>
            <a:endParaRPr lang="en-US" sz="3100" dirty="0"/>
          </a:p>
          <a:p>
            <a:pPr>
              <a:buNone/>
            </a:pPr>
            <a:r>
              <a:rPr lang="en-US" sz="3100" u="sng" dirty="0" smtClean="0"/>
              <a:t>Research</a:t>
            </a:r>
            <a:r>
              <a:rPr lang="en-US" sz="3100" dirty="0" smtClean="0"/>
              <a:t>: primary purpose is to add to knowledge in a field, to contribute to the growth of theory (p. 9)</a:t>
            </a:r>
          </a:p>
          <a:p>
            <a:pPr>
              <a:buNone/>
            </a:pPr>
            <a:endParaRPr lang="en-US" sz="3100" dirty="0"/>
          </a:p>
          <a:p>
            <a:pPr>
              <a:buNone/>
            </a:pPr>
            <a:r>
              <a:rPr lang="en-US" sz="3100" u="sng" dirty="0" smtClean="0"/>
              <a:t>Evaluation</a:t>
            </a:r>
            <a:r>
              <a:rPr lang="en-US" sz="3100" dirty="0" smtClean="0"/>
              <a:t>: primary purpose is to provide useful information to those who hold a stake in whatever is being evaluated (stakeholders), often helping them to make a judgment or decision. (p. 9)</a:t>
            </a:r>
            <a:endParaRPr lang="en-US" sz="31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/>
          <a:lstStyle/>
          <a:p>
            <a:r>
              <a:rPr lang="en-US" dirty="0" smtClean="0"/>
              <a:t>Research vs. Evaluation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81000" y="1371600"/>
          <a:ext cx="8229600" cy="5039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Factor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Research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Evaluation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Purpose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Add to knowledge in a field,</a:t>
                      </a:r>
                      <a:r>
                        <a:rPr lang="en-US" baseline="0" dirty="0" smtClean="0"/>
                        <a:t> develop laws and theories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Make judgments, provide information for decision</a:t>
                      </a:r>
                      <a:r>
                        <a:rPr lang="en-US" baseline="0" dirty="0" smtClean="0"/>
                        <a:t> making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Who sets the agenda or focus?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Researchers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Stakeholders</a:t>
                      </a:r>
                      <a:r>
                        <a:rPr lang="en-US" baseline="0" dirty="0" smtClean="0"/>
                        <a:t> and evaluator jointly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Generalizability</a:t>
                      </a:r>
                      <a:r>
                        <a:rPr lang="en-US" baseline="0" dirty="0" smtClean="0"/>
                        <a:t> of results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Important to add to theory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Less important,</a:t>
                      </a:r>
                      <a:r>
                        <a:rPr lang="en-US" baseline="0" dirty="0" smtClean="0"/>
                        <a:t> focus is on particulars of program or policy and context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Intended</a:t>
                      </a:r>
                      <a:r>
                        <a:rPr lang="en-US" baseline="0" dirty="0" smtClean="0"/>
                        <a:t> use of results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Not important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An important standard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Criteria</a:t>
                      </a:r>
                      <a:r>
                        <a:rPr lang="en-US" baseline="0" dirty="0" smtClean="0"/>
                        <a:t> to judge adequacy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Internal and external validity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Accuracy, utility,</a:t>
                      </a:r>
                      <a:r>
                        <a:rPr lang="en-US" baseline="0" dirty="0" smtClean="0"/>
                        <a:t> feasibility, propriety, evaluation accountability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Preparation of those who work in area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Depth in</a:t>
                      </a:r>
                      <a:r>
                        <a:rPr lang="en-US" baseline="0" dirty="0" smtClean="0"/>
                        <a:t> subject matter, fewer methodological tools and approaches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Interdisciplinary</a:t>
                      </a:r>
                      <a:r>
                        <a:rPr lang="en-US" baseline="0" dirty="0" smtClean="0"/>
                        <a:t>, many methodological tools, interpersonal skills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Stakeholders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dirty="0" smtClean="0"/>
              <a:t>Who is considered upstream, who is midstream, and who is downstream in regard to </a:t>
            </a:r>
            <a:r>
              <a:rPr lang="en-US" dirty="0" err="1" smtClean="0"/>
              <a:t>Talmage’s</a:t>
            </a:r>
            <a:r>
              <a:rPr lang="en-US" dirty="0" smtClean="0"/>
              <a:t> (1982) model of evaluation?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u="sng" dirty="0" smtClean="0"/>
              <a:t>Upstream</a:t>
            </a:r>
            <a:r>
              <a:rPr lang="en-US" dirty="0" smtClean="0"/>
              <a:t>: make decision on whether to continue, initiate, or change funding for programs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u="sng" dirty="0" smtClean="0"/>
              <a:t>Midstream</a:t>
            </a:r>
            <a:r>
              <a:rPr lang="en-US" dirty="0" smtClean="0"/>
              <a:t>: program managers (principals), program staff (teachers, counselors, nurse, etc.)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u="sng" dirty="0" smtClean="0"/>
              <a:t>Downstream</a:t>
            </a:r>
            <a:r>
              <a:rPr lang="en-US" dirty="0" smtClean="0"/>
              <a:t>: parents, students, community members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Key Terms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Formative vs. Summative (p. 22)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How do they differ?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u="sng" dirty="0" smtClean="0"/>
              <a:t>Formative</a:t>
            </a:r>
            <a:r>
              <a:rPr lang="en-US" dirty="0" smtClean="0"/>
              <a:t>: focus on program improvement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u="sng" dirty="0" smtClean="0"/>
              <a:t>Summative</a:t>
            </a:r>
            <a:r>
              <a:rPr lang="en-US" dirty="0" smtClean="0"/>
              <a:t>: more concerned with providing information to make decisions about program adoption, continuation, or expansion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9144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Formative vs. Summative</a:t>
            </a:r>
            <a:br>
              <a:rPr lang="en-US" dirty="0" smtClean="0"/>
            </a:br>
            <a:r>
              <a:rPr lang="en-US" sz="3600" dirty="0"/>
              <a:t>(</a:t>
            </a:r>
            <a:r>
              <a:rPr lang="en-US" sz="3600" dirty="0" smtClean="0"/>
              <a:t>Upstream, Midstream &amp; Downstream)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09800"/>
            <a:ext cx="8229600" cy="41148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If you were conducting a formative evaluation, which of the “streams” do you think would be your audience?  Construct support for your answer.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If you were conducting a summative evaluation, which of the “streams” do you think would be your audience?  Construct support for your answer.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62</TotalTime>
  <Words>641</Words>
  <Application>Microsoft Office PowerPoint</Application>
  <PresentationFormat>On-screen Show (4:3)</PresentationFormat>
  <Paragraphs>89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Flow</vt:lpstr>
      <vt:lpstr>Chapter 1</vt:lpstr>
      <vt:lpstr>Question 1</vt:lpstr>
      <vt:lpstr>Question 2</vt:lpstr>
      <vt:lpstr>Question 3</vt:lpstr>
      <vt:lpstr>Question 4</vt:lpstr>
      <vt:lpstr>Research vs. Evaluation</vt:lpstr>
      <vt:lpstr>Stakeholders</vt:lpstr>
      <vt:lpstr>Key Terms</vt:lpstr>
      <vt:lpstr>Formative vs. Summative (Upstream, Midstream &amp; Downstream)</vt:lpstr>
      <vt:lpstr>Page 36 Question #1</vt:lpstr>
      <vt:lpstr>Page 35 #2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</dc:title>
  <dc:creator>rschultz</dc:creator>
  <cp:lastModifiedBy>rschultz</cp:lastModifiedBy>
  <cp:revision>7</cp:revision>
  <dcterms:created xsi:type="dcterms:W3CDTF">2011-01-30T14:37:06Z</dcterms:created>
  <dcterms:modified xsi:type="dcterms:W3CDTF">2011-01-30T15:39:32Z</dcterms:modified>
</cp:coreProperties>
</file>

<file path=docProps/thumbnail.jpeg>
</file>